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9"/>
  </p:notesMasterIdLst>
  <p:handoutMasterIdLst>
    <p:handoutMasterId r:id="rId40"/>
  </p:handoutMasterIdLst>
  <p:sldIdLst>
    <p:sldId id="257" r:id="rId2"/>
    <p:sldId id="258" r:id="rId3"/>
    <p:sldId id="286" r:id="rId4"/>
    <p:sldId id="264" r:id="rId5"/>
    <p:sldId id="282" r:id="rId6"/>
    <p:sldId id="306" r:id="rId7"/>
    <p:sldId id="307" r:id="rId8"/>
    <p:sldId id="283" r:id="rId9"/>
    <p:sldId id="310" r:id="rId10"/>
    <p:sldId id="308" r:id="rId11"/>
    <p:sldId id="309" r:id="rId12"/>
    <p:sldId id="289" r:id="rId13"/>
    <p:sldId id="295" r:id="rId14"/>
    <p:sldId id="296" r:id="rId15"/>
    <p:sldId id="297" r:id="rId16"/>
    <p:sldId id="298" r:id="rId17"/>
    <p:sldId id="299" r:id="rId18"/>
    <p:sldId id="301" r:id="rId19"/>
    <p:sldId id="300" r:id="rId20"/>
    <p:sldId id="302" r:id="rId21"/>
    <p:sldId id="303" r:id="rId22"/>
    <p:sldId id="304" r:id="rId23"/>
    <p:sldId id="305" r:id="rId24"/>
    <p:sldId id="287" r:id="rId25"/>
    <p:sldId id="288" r:id="rId26"/>
    <p:sldId id="290" r:id="rId27"/>
    <p:sldId id="291" r:id="rId28"/>
    <p:sldId id="292" r:id="rId29"/>
    <p:sldId id="293" r:id="rId30"/>
    <p:sldId id="294" r:id="rId31"/>
    <p:sldId id="284" r:id="rId32"/>
    <p:sldId id="285" r:id="rId33"/>
    <p:sldId id="311" r:id="rId34"/>
    <p:sldId id="312" r:id="rId35"/>
    <p:sldId id="313" r:id="rId36"/>
    <p:sldId id="314" r:id="rId37"/>
    <p:sldId id="27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4" autoAdjust="0"/>
    <p:restoredTop sz="85359" autoAdjust="0"/>
  </p:normalViewPr>
  <p:slideViewPr>
    <p:cSldViewPr snapToGrid="0" showGuides="1">
      <p:cViewPr varScale="1">
        <p:scale>
          <a:sx n="60" d="100"/>
          <a:sy n="60" d="100"/>
        </p:scale>
        <p:origin x="888" y="30"/>
      </p:cViewPr>
      <p:guideLst>
        <p:guide orient="horz" pos="2160"/>
        <p:guide pos="3841"/>
      </p:guideLst>
    </p:cSldViewPr>
  </p:slideViewPr>
  <p:notesTextViewPr>
    <p:cViewPr>
      <p:scale>
        <a:sx n="1" d="1"/>
        <a:sy n="1" d="1"/>
      </p:scale>
      <p:origin x="0" y="0"/>
    </p:cViewPr>
  </p:notesTextViewPr>
  <p:sorterViewPr>
    <p:cViewPr>
      <p:scale>
        <a:sx n="56" d="100"/>
        <a:sy n="56" d="100"/>
      </p:scale>
      <p:origin x="0" y="-4392"/>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5/22/2023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latin typeface="Corbel (Headings)"/>
              </a:rPr>
              <a:t>Problem Formulation of </a:t>
            </a:r>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a:t>
            </a:r>
            <a:r>
              <a:rPr lang="en-US">
                <a:latin typeface="Corbel (Headings)"/>
              </a:rPr>
              <a:t>problem.</a:t>
            </a:r>
          </a:p>
          <a:p>
            <a:endParaRPr lang="en-US" dirty="0">
              <a:latin typeface="Corbel (Headings)"/>
            </a:endParaRP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4D36D-E467-F4FE-85E9-87893066C575}"/>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F7B712F3-BF4D-77D9-9C54-FB6D21C34B02}"/>
              </a:ext>
            </a:extLst>
          </p:cNvPr>
          <p:cNvSpPr>
            <a:spLocks noGrp="1"/>
          </p:cNvSpPr>
          <p:nvPr>
            <p:ph type="title"/>
          </p:nvPr>
        </p:nvSpPr>
        <p:spPr/>
        <p:txBody>
          <a:bodyPr/>
          <a:lstStyle/>
          <a:p>
            <a:r>
              <a:rPr lang="en-IN" dirty="0"/>
              <a:t>Approximate Dynamic Programming</a:t>
            </a:r>
          </a:p>
        </p:txBody>
      </p:sp>
    </p:spTree>
    <p:extLst>
      <p:ext uri="{BB962C8B-B14F-4D97-AF65-F5344CB8AC3E}">
        <p14:creationId xmlns:p14="http://schemas.microsoft.com/office/powerpoint/2010/main" val="236538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303797" y="279731"/>
            <a:ext cx="3608245" cy="1252916"/>
          </a:xfrm>
        </p:spPr>
        <p:txBody>
          <a:bodyPr vert="horz" lIns="91440" tIns="45720" rIns="91440" bIns="45720" rtlCol="0" anchor="t">
            <a:normAutofit fontScale="90000"/>
          </a:bodyPr>
          <a:lstStyle/>
          <a:p>
            <a:r>
              <a:rPr lang="en-US" sz="4800" kern="1200" dirty="0">
                <a:latin typeface="+mj-lt"/>
                <a:ea typeface="+mj-ea"/>
                <a:cs typeface="+mj-cs"/>
              </a:rPr>
              <a:t>Basic Problem Structure of DP: Discrete-time  System</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FF4229-B879-833F-2FA3-A5AB4557A263}"/>
              </a:ext>
            </a:extLst>
          </p:cNvPr>
          <p:cNvPicPr>
            <a:picLocks noChangeAspect="1"/>
          </p:cNvPicPr>
          <p:nvPr/>
        </p:nvPicPr>
        <p:blipFill>
          <a:blip r:embed="rId2"/>
          <a:stretch>
            <a:fillRect/>
          </a:stretch>
        </p:blipFill>
        <p:spPr>
          <a:xfrm>
            <a:off x="627838" y="2921615"/>
            <a:ext cx="10825005" cy="923329"/>
          </a:xfrm>
          <a:prstGeom prst="rect">
            <a:avLst/>
          </a:prstGeom>
          <a:ln w="28575">
            <a:solidFill>
              <a:srgbClr val="0070C0"/>
            </a:solidFill>
          </a:ln>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5249142" y="1123631"/>
                <a:ext cx="5278385" cy="768779"/>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14:m>
                  <m:oMath xmlns:m="http://schemas.openxmlformats.org/officeDocument/2006/math">
                    <m:sSub>
                      <m:sSubPr>
                        <m:ctrlPr>
                          <a:rPr lang="en-IN" sz="1800" b="0" i="1" smtClean="0">
                            <a:solidFill>
                              <a:schemeClr val="tx1"/>
                            </a:solidFill>
                            <a:latin typeface="Cambria Math" panose="02040503050406030204" pitchFamily="18" charset="0"/>
                          </a:rPr>
                        </m:ctrlPr>
                      </m:sSubPr>
                      <m:e>
                        <m:r>
                          <a:rPr lang="en-IN" sz="1800" b="0" i="1" smtClean="0">
                            <a:solidFill>
                              <a:schemeClr val="tx1"/>
                            </a:solidFill>
                            <a:latin typeface="Cambria Math" panose="02040503050406030204" pitchFamily="18" charset="0"/>
                          </a:rPr>
                          <m:t>𝑥</m:t>
                        </m:r>
                      </m:e>
                      <m:sub>
                        <m:r>
                          <a:rPr lang="en-IN" sz="1800" b="0" i="1" smtClean="0">
                            <a:solidFill>
                              <a:schemeClr val="tx1"/>
                            </a:solidFill>
                            <a:latin typeface="Cambria Math" panose="02040503050406030204" pitchFamily="18" charset="0"/>
                          </a:rPr>
                          <m:t>𝑘</m:t>
                        </m:r>
                      </m:sub>
                    </m:sSub>
                  </m:oMath>
                </a14:m>
                <a:r>
                  <a:rPr lang="en-US" sz="1800" dirty="0">
                    <a:solidFill>
                      <a:schemeClr val="tx1"/>
                    </a:solidFill>
                  </a:rPr>
                  <a:t> : State. Basically, a set of quantities that summarizes past information relevant for future optimization at time </a:t>
                </a:r>
                <a14:m>
                  <m:oMath xmlns:m="http://schemas.openxmlformats.org/officeDocument/2006/math">
                    <m:r>
                      <a:rPr lang="en-IN" sz="1800" b="0" i="1" smtClean="0">
                        <a:solidFill>
                          <a:schemeClr val="tx1"/>
                        </a:solidFill>
                        <a:latin typeface="Cambria Math" panose="02040503050406030204" pitchFamily="18" charset="0"/>
                      </a:rPr>
                      <m:t>𝑘</m:t>
                    </m:r>
                  </m:oMath>
                </a14:m>
                <a:endParaRPr lang="en-US" sz="1800" dirty="0">
                  <a:solidFill>
                    <a:schemeClr val="tx1"/>
                  </a:solidFill>
                </a:endParaRP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5249142" y="1123631"/>
                <a:ext cx="5278385" cy="768779"/>
              </a:xfrm>
              <a:blipFill>
                <a:blip r:embed="rId3"/>
                <a:stretch>
                  <a:fillRect l="-806" t="-9375" b="-1015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41613C-E1FC-26F1-2602-599219BAC64B}"/>
                  </a:ext>
                </a:extLst>
              </p:cNvPr>
              <p:cNvSpPr txBox="1"/>
              <p:nvPr/>
            </p:nvSpPr>
            <p:spPr>
              <a:xfrm>
                <a:off x="168260" y="4443390"/>
                <a:ext cx="560538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oMath>
                </a14:m>
                <a:r>
                  <a:rPr lang="en-IN" dirty="0"/>
                  <a:t> : Control. Decision to be selected at time </a:t>
                </a:r>
                <a14:m>
                  <m:oMath xmlns:m="http://schemas.openxmlformats.org/officeDocument/2006/math">
                    <m:r>
                      <a:rPr lang="en-IN" b="0" i="1" smtClean="0">
                        <a:latin typeface="Cambria Math" panose="02040503050406030204" pitchFamily="18" charset="0"/>
                      </a:rPr>
                      <m:t>𝑘</m:t>
                    </m:r>
                  </m:oMath>
                </a14:m>
                <a:r>
                  <a:rPr lang="en-IN" dirty="0"/>
                  <a:t> from a given set of possible control actions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p>
            </p:txBody>
          </p:sp>
        </mc:Choice>
        <mc:Fallback>
          <p:sp>
            <p:nvSpPr>
              <p:cNvPr id="6" name="TextBox 5">
                <a:extLst>
                  <a:ext uri="{FF2B5EF4-FFF2-40B4-BE49-F238E27FC236}">
                    <a16:creationId xmlns:a16="http://schemas.microsoft.com/office/drawing/2014/main" id="{DB41613C-E1FC-26F1-2602-599219BAC64B}"/>
                  </a:ext>
                </a:extLst>
              </p:cNvPr>
              <p:cNvSpPr txBox="1">
                <a:spLocks noRot="1" noChangeAspect="1" noMove="1" noResize="1" noEditPoints="1" noAdjustHandles="1" noChangeArrowheads="1" noChangeShapeType="1" noTextEdit="1"/>
              </p:cNvSpPr>
              <p:nvPr/>
            </p:nvSpPr>
            <p:spPr>
              <a:xfrm>
                <a:off x="168260" y="4443390"/>
                <a:ext cx="5605389" cy="646331"/>
              </a:xfrm>
              <a:prstGeom prst="rect">
                <a:avLst/>
              </a:prstGeom>
              <a:blipFill>
                <a:blip r:embed="rId4"/>
                <a:stretch>
                  <a:fillRect l="-869" t="-4630" b="-129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E1A2550-57EB-5901-493A-F3956140A534}"/>
                  </a:ext>
                </a:extLst>
              </p:cNvPr>
              <p:cNvSpPr txBox="1"/>
              <p:nvPr/>
            </p:nvSpPr>
            <p:spPr>
              <a:xfrm>
                <a:off x="6418352" y="4304890"/>
                <a:ext cx="5605388"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oMath>
                </a14:m>
                <a:r>
                  <a:rPr lang="en-IN" dirty="0"/>
                  <a:t>: Disturbance. Random Parameter with distribution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𝑤</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NOT present in deterministic systems, in which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a:t>
                </a:r>
                <a14:m>
                  <m:oMath xmlns:m="http://schemas.openxmlformats.org/officeDocument/2006/math">
                    <m:r>
                      <a:rPr lang="en-IN" b="0" i="1" smtClean="0">
                        <a:latin typeface="Cambria Math" panose="02040503050406030204" pitchFamily="18" charset="0"/>
                      </a:rPr>
                      <m:t> </m:t>
                    </m:r>
                  </m:oMath>
                </a14:m>
                <a:endParaRPr lang="en-IN" dirty="0"/>
              </a:p>
            </p:txBody>
          </p:sp>
        </mc:Choice>
        <mc:Fallback>
          <p:sp>
            <p:nvSpPr>
              <p:cNvPr id="7" name="TextBox 6">
                <a:extLst>
                  <a:ext uri="{FF2B5EF4-FFF2-40B4-BE49-F238E27FC236}">
                    <a16:creationId xmlns:a16="http://schemas.microsoft.com/office/drawing/2014/main" id="{9E1A2550-57EB-5901-493A-F3956140A534}"/>
                  </a:ext>
                </a:extLst>
              </p:cNvPr>
              <p:cNvSpPr txBox="1">
                <a:spLocks noRot="1" noChangeAspect="1" noMove="1" noResize="1" noEditPoints="1" noAdjustHandles="1" noChangeArrowheads="1" noChangeShapeType="1" noTextEdit="1"/>
              </p:cNvSpPr>
              <p:nvPr/>
            </p:nvSpPr>
            <p:spPr>
              <a:xfrm>
                <a:off x="6418352" y="4304890"/>
                <a:ext cx="5605388" cy="923330"/>
              </a:xfrm>
              <a:prstGeom prst="rect">
                <a:avLst/>
              </a:prstGeom>
              <a:blipFill>
                <a:blip r:embed="rId5"/>
                <a:stretch>
                  <a:fillRect l="-869" t="-2597" b="-8442"/>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A64D056B-65E6-3090-C6BD-761345D425DB}"/>
              </a:ext>
            </a:extLst>
          </p:cNvPr>
          <p:cNvCxnSpPr/>
          <p:nvPr/>
        </p:nvCxnSpPr>
        <p:spPr>
          <a:xfrm flipV="1">
            <a:off x="2970954" y="1367624"/>
            <a:ext cx="2278188" cy="194807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F8D1B5-37A3-8984-BA6C-1663D0CD96DA}"/>
              </a:ext>
            </a:extLst>
          </p:cNvPr>
          <p:cNvCxnSpPr/>
          <p:nvPr/>
        </p:nvCxnSpPr>
        <p:spPr>
          <a:xfrm flipH="1">
            <a:off x="532737" y="3681454"/>
            <a:ext cx="2986376" cy="8746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90F336-C987-C67A-378A-39370133B296}"/>
              </a:ext>
            </a:extLst>
          </p:cNvPr>
          <p:cNvCxnSpPr/>
          <p:nvPr/>
        </p:nvCxnSpPr>
        <p:spPr>
          <a:xfrm>
            <a:off x="4284373" y="3637596"/>
            <a:ext cx="2257506" cy="74730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9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54E6D0-A14C-40BE-8E45-08151726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1" name="Rectangle 24">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28">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2">
            <a:extLst>
              <a:ext uri="{FF2B5EF4-FFF2-40B4-BE49-F238E27FC236}">
                <a16:creationId xmlns:a16="http://schemas.microsoft.com/office/drawing/2014/main" id="{C5367E75-5A94-9A8A-9213-6336439E8AA9}"/>
              </a:ext>
            </a:extLst>
          </p:cNvPr>
          <p:cNvSpPr>
            <a:spLocks noGrp="1"/>
          </p:cNvSpPr>
          <p:nvPr>
            <p:ph type="title"/>
          </p:nvPr>
        </p:nvSpPr>
        <p:spPr>
          <a:xfrm>
            <a:off x="1198181" y="3508940"/>
            <a:ext cx="4987810" cy="2228763"/>
          </a:xfrm>
        </p:spPr>
        <p:txBody>
          <a:bodyPr vert="horz" lIns="91440" tIns="45720" rIns="91440" bIns="45720" rtlCol="0" anchor="t">
            <a:normAutofit/>
          </a:bodyPr>
          <a:lstStyle/>
          <a:p>
            <a:r>
              <a:rPr lang="en-US" sz="3700" dirty="0">
                <a:solidFill>
                  <a:schemeClr val="tx1"/>
                </a:solidFill>
                <a:latin typeface="+mj-lt"/>
              </a:rPr>
              <a:t>Basic Problem Structure of DP – Cost Function that is Additive over time</a:t>
            </a:r>
          </a:p>
        </p:txBody>
      </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A6BC4915-134C-0231-4D06-6AC90917135A}"/>
                  </a:ext>
                </a:extLst>
              </p:cNvPr>
              <p:cNvSpPr>
                <a:spLocks noGrp="1"/>
              </p:cNvSpPr>
              <p:nvPr>
                <p:ph type="body" idx="1"/>
              </p:nvPr>
            </p:nvSpPr>
            <p:spPr>
              <a:xfrm>
                <a:off x="1198181" y="1837371"/>
                <a:ext cx="4590369" cy="942396"/>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a:spcBef>
                    <a:spcPts val="1000"/>
                  </a:spcBef>
                </a:pPr>
                <a:r>
                  <a:rPr lang="en-US" sz="2000" dirty="0">
                    <a:solidFill>
                      <a:schemeClr val="tx1">
                        <a:alpha val="70000"/>
                      </a:schemeClr>
                    </a:solidFill>
                  </a:rPr>
                  <a:t>Perfect State Information: The control </a:t>
                </a:r>
                <a14:m>
                  <m:oMath xmlns:m="http://schemas.openxmlformats.org/officeDocument/2006/math">
                    <m:sSub>
                      <m:sSubPr>
                        <m:ctrlPr>
                          <a:rPr lang="en-US" sz="2000" b="0" i="1">
                            <a:solidFill>
                              <a:schemeClr val="tx1">
                                <a:alpha val="70000"/>
                              </a:schemeClr>
                            </a:solidFill>
                            <a:latin typeface="Cambria Math" panose="02040503050406030204" pitchFamily="18" charset="0"/>
                          </a:rPr>
                        </m:ctrlPr>
                      </m:sSubPr>
                      <m:e>
                        <m:r>
                          <a:rPr lang="en-US" sz="2000" b="0" i="1">
                            <a:solidFill>
                              <a:schemeClr val="tx1">
                                <a:alpha val="70000"/>
                              </a:schemeClr>
                            </a:solidFill>
                            <a:latin typeface="Cambria Math" panose="02040503050406030204" pitchFamily="18" charset="0"/>
                          </a:rPr>
                          <m:t>𝑢</m:t>
                        </m:r>
                      </m:e>
                      <m:sub>
                        <m:r>
                          <a:rPr lang="en-US" sz="2000" b="0" i="1">
                            <a:solidFill>
                              <a:schemeClr val="tx1">
                                <a:alpha val="70000"/>
                              </a:schemeClr>
                            </a:solidFill>
                            <a:latin typeface="Cambria Math" panose="02040503050406030204" pitchFamily="18" charset="0"/>
                          </a:rPr>
                          <m:t>𝑘</m:t>
                        </m:r>
                      </m:sub>
                    </m:sSub>
                  </m:oMath>
                </a14:m>
                <a:r>
                  <a:rPr lang="en-US" sz="2000" dirty="0">
                    <a:solidFill>
                      <a:schemeClr val="tx1">
                        <a:alpha val="70000"/>
                      </a:schemeClr>
                    </a:solidFill>
                  </a:rPr>
                  <a:t> is applied with (exact) knowledge of state </a:t>
                </a:r>
                <a14:m>
                  <m:oMath xmlns:m="http://schemas.openxmlformats.org/officeDocument/2006/math">
                    <m:sSub>
                      <m:sSubPr>
                        <m:ctrlPr>
                          <a:rPr lang="en-US" sz="2000" b="0" i="1">
                            <a:solidFill>
                              <a:schemeClr val="tx1">
                                <a:alpha val="70000"/>
                              </a:schemeClr>
                            </a:solidFill>
                            <a:latin typeface="Cambria Math" panose="02040503050406030204" pitchFamily="18" charset="0"/>
                          </a:rPr>
                        </m:ctrlPr>
                      </m:sSubPr>
                      <m:e>
                        <m:r>
                          <a:rPr lang="en-US" sz="2000" b="0" i="1">
                            <a:solidFill>
                              <a:schemeClr val="tx1">
                                <a:alpha val="70000"/>
                              </a:schemeClr>
                            </a:solidFill>
                            <a:latin typeface="Cambria Math" panose="02040503050406030204" pitchFamily="18" charset="0"/>
                          </a:rPr>
                          <m:t>𝑥</m:t>
                        </m:r>
                      </m:e>
                      <m:sub>
                        <m:r>
                          <a:rPr lang="en-US" sz="2000" b="0" i="1">
                            <a:solidFill>
                              <a:schemeClr val="tx1">
                                <a:alpha val="70000"/>
                              </a:schemeClr>
                            </a:solidFill>
                            <a:latin typeface="Cambria Math" panose="02040503050406030204" pitchFamily="18" charset="0"/>
                          </a:rPr>
                          <m:t>𝑘</m:t>
                        </m:r>
                      </m:sub>
                    </m:sSub>
                  </m:oMath>
                </a14:m>
                <a:r>
                  <a:rPr lang="en-US" sz="2000" dirty="0">
                    <a:solidFill>
                      <a:schemeClr val="tx1">
                        <a:alpha val="70000"/>
                      </a:schemeClr>
                    </a:solidFill>
                  </a:rPr>
                  <a:t>.</a:t>
                </a:r>
              </a:p>
            </p:txBody>
          </p:sp>
        </mc:Choice>
        <mc:Fallback>
          <p:sp>
            <p:nvSpPr>
              <p:cNvPr id="2" name="Text Placeholder 1">
                <a:extLst>
                  <a:ext uri="{FF2B5EF4-FFF2-40B4-BE49-F238E27FC236}">
                    <a16:creationId xmlns:a16="http://schemas.microsoft.com/office/drawing/2014/main" id="{A6BC4915-134C-0231-4D06-6AC90917135A}"/>
                  </a:ext>
                </a:extLst>
              </p:cNvPr>
              <p:cNvSpPr>
                <a:spLocks noGrp="1" noRot="1" noChangeAspect="1" noMove="1" noResize="1" noEditPoints="1" noAdjustHandles="1" noChangeArrowheads="1" noChangeShapeType="1" noTextEdit="1"/>
              </p:cNvSpPr>
              <p:nvPr>
                <p:ph type="body" idx="1"/>
              </p:nvPr>
            </p:nvSpPr>
            <p:spPr>
              <a:xfrm>
                <a:off x="1198181" y="1837371"/>
                <a:ext cx="4590369" cy="942396"/>
              </a:xfrm>
              <a:blipFill>
                <a:blip r:embed="rId3"/>
                <a:stretch>
                  <a:fillRect l="-1325" t="-3185" r="-530" b="-1082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9D300DFE-28EE-AEE1-B960-42936E4FB428}"/>
              </a:ext>
            </a:extLst>
          </p:cNvPr>
          <p:cNvPicPr>
            <a:picLocks noChangeAspect="1"/>
          </p:cNvPicPr>
          <p:nvPr/>
        </p:nvPicPr>
        <p:blipFill>
          <a:blip r:embed="rId4"/>
          <a:stretch>
            <a:fillRect/>
          </a:stretch>
        </p:blipFill>
        <p:spPr>
          <a:xfrm>
            <a:off x="6452346" y="2779767"/>
            <a:ext cx="4890576" cy="1051473"/>
          </a:xfrm>
          <a:prstGeom prst="rect">
            <a:avLst/>
          </a:prstGeom>
          <a:ln>
            <a:solidFill>
              <a:srgbClr val="0070C0"/>
            </a:solidFill>
          </a:ln>
        </p:spPr>
      </p:pic>
      <p:pic>
        <p:nvPicPr>
          <p:cNvPr id="9" name="Picture 8">
            <a:extLst>
              <a:ext uri="{FF2B5EF4-FFF2-40B4-BE49-F238E27FC236}">
                <a16:creationId xmlns:a16="http://schemas.microsoft.com/office/drawing/2014/main" id="{2CA7398F-ED8E-ED23-A0CB-E39309057B46}"/>
              </a:ext>
            </a:extLst>
          </p:cNvPr>
          <p:cNvPicPr>
            <a:picLocks noChangeAspect="1"/>
          </p:cNvPicPr>
          <p:nvPr/>
        </p:nvPicPr>
        <p:blipFill>
          <a:blip r:embed="rId5"/>
          <a:stretch>
            <a:fillRect/>
          </a:stretch>
        </p:blipFill>
        <p:spPr>
          <a:xfrm>
            <a:off x="6448189" y="1837371"/>
            <a:ext cx="4890576" cy="366793"/>
          </a:xfrm>
          <a:prstGeom prst="rect">
            <a:avLst/>
          </a:prstGeom>
          <a:ln>
            <a:solidFill>
              <a:srgbClr val="7030A0"/>
            </a:solidFill>
          </a:ln>
        </p:spPr>
      </p:pic>
      <p:sp>
        <p:nvSpPr>
          <p:cNvPr id="11" name="Text Placeholder 1">
            <a:extLst>
              <a:ext uri="{FF2B5EF4-FFF2-40B4-BE49-F238E27FC236}">
                <a16:creationId xmlns:a16="http://schemas.microsoft.com/office/drawing/2014/main" id="{145335B4-3967-265D-6C00-CEEE7CC383A4}"/>
              </a:ext>
            </a:extLst>
          </p:cNvPr>
          <p:cNvSpPr txBox="1">
            <a:spLocks/>
          </p:cNvSpPr>
          <p:nvPr/>
        </p:nvSpPr>
        <p:spPr>
          <a:xfrm>
            <a:off x="6723009" y="4715232"/>
            <a:ext cx="4590369" cy="94239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chorCtr="0">
            <a:normAutofit/>
          </a:bodyPr>
          <a:lstStyle>
            <a:lvl1pPr marL="0" indent="0" algn="l" defTabSz="914400" rtl="0" eaLnBrk="1" latinLnBrk="0" hangingPunct="1">
              <a:lnSpc>
                <a:spcPct val="90000"/>
              </a:lnSpc>
              <a:spcBef>
                <a:spcPts val="800"/>
              </a:spcBef>
              <a:buFont typeface="Arial" panose="020B0604020202020204" pitchFamily="34" charset="0"/>
              <a:buNone/>
              <a:defRPr sz="3200" kern="1200">
                <a:solidFill>
                  <a:schemeClr val="bg1">
                    <a:lumMod val="85000"/>
                  </a:schemeClr>
                </a:solidFill>
                <a:latin typeface="+mn-lt"/>
                <a:ea typeface="+mn-ea"/>
                <a:cs typeface="+mn-cs"/>
              </a:defRPr>
            </a:lvl1pPr>
            <a:lvl2pPr marL="457200" indent="0" algn="l" defTabSz="914400" rtl="0" eaLnBrk="1" latinLnBrk="0" hangingPunct="1">
              <a:lnSpc>
                <a:spcPct val="90000"/>
              </a:lnSpc>
              <a:spcBef>
                <a:spcPts val="4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4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4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4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1000"/>
              </a:spcBef>
            </a:pPr>
            <a:r>
              <a:rPr lang="en-US" sz="2000" dirty="0">
                <a:solidFill>
                  <a:schemeClr val="tx1">
                    <a:alpha val="70000"/>
                  </a:schemeClr>
                </a:solidFill>
              </a:rPr>
              <a:t>The cost function uses Expectation operator as the system is (could be) stochastic.</a:t>
            </a:r>
          </a:p>
        </p:txBody>
      </p:sp>
      <p:cxnSp>
        <p:nvCxnSpPr>
          <p:cNvPr id="16" name="Straight Arrow Connector 15">
            <a:extLst>
              <a:ext uri="{FF2B5EF4-FFF2-40B4-BE49-F238E27FC236}">
                <a16:creationId xmlns:a16="http://schemas.microsoft.com/office/drawing/2014/main" id="{5C9EE2AA-FEA1-A93E-3BFF-A09E382F7A2D}"/>
              </a:ext>
            </a:extLst>
          </p:cNvPr>
          <p:cNvCxnSpPr/>
          <p:nvPr/>
        </p:nvCxnSpPr>
        <p:spPr>
          <a:xfrm flipH="1">
            <a:off x="7036904" y="3428999"/>
            <a:ext cx="341906" cy="128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64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466285ED-B5C7-39BA-6AB5-A4A961DDF455}"/>
                  </a:ext>
                </a:extLst>
              </p:cNvPr>
              <p:cNvSpPr>
                <a:spLocks noGrp="1"/>
              </p:cNvSpPr>
              <p:nvPr>
                <p:ph type="body" idx="1"/>
              </p:nvPr>
            </p:nvSpPr>
            <p:spPr/>
            <p:txBody>
              <a:bodyPr/>
              <a:lstStyle/>
              <a:p>
                <a:r>
                  <a:rPr lang="en-IN" i="1" dirty="0"/>
                  <a:t>Feedback Policies</a:t>
                </a:r>
                <a:r>
                  <a:rPr lang="en-IN" dirty="0"/>
                  <a:t>: Rules that specify the control to apply at each possible state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oMath>
                </a14:m>
                <a:r>
                  <a:rPr lang="en-IN" dirty="0"/>
                  <a:t> that can occur.</a:t>
                </a:r>
              </a:p>
              <a:p>
                <a:r>
                  <a:rPr lang="en-IN" dirty="0"/>
                  <a:t>We </a:t>
                </a:r>
                <a:r>
                  <a:rPr lang="en-IN" dirty="0">
                    <a:solidFill>
                      <a:srgbClr val="FFC000"/>
                    </a:solidFill>
                  </a:rPr>
                  <a:t>minimize over sequences of functions of state </a:t>
                </a:r>
                <a14:m>
                  <m:oMath xmlns:m="http://schemas.openxmlformats.org/officeDocument/2006/math">
                    <m:r>
                      <a:rPr lang="en-IN" b="0" i="1" smtClean="0">
                        <a:latin typeface="Cambria Math" panose="02040503050406030204" pitchFamily="18" charset="0"/>
                      </a:rPr>
                      <m:t>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0" i="1" smtClean="0">
                            <a:latin typeface="Cambria Math" panose="02040503050406030204" pitchFamily="18" charset="0"/>
                          </a:rPr>
                          <m:t>0</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sub>
                    </m:sSub>
                    <m:r>
                      <a:rPr lang="en-IN" b="0" i="1" smtClean="0">
                        <a:latin typeface="Cambria Math" panose="02040503050406030204" pitchFamily="18" charset="0"/>
                      </a:rPr>
                      <m:t>}</m:t>
                    </m:r>
                  </m:oMath>
                </a14:m>
                <a:r>
                  <a:rPr lang="en-IN" dirty="0"/>
                  <a:t>, with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𝜋</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𝑘</m:t>
                        </m:r>
                      </m:sub>
                    </m:sSub>
                    <m:r>
                      <a:rPr lang="en-IN" b="0" i="1" smtClean="0">
                        <a:latin typeface="Cambria Math" panose="02040503050406030204" pitchFamily="18" charset="0"/>
                      </a:rPr>
                      <m:t>)</m:t>
                    </m:r>
                  </m:oMath>
                </a14:m>
                <a:r>
                  <a:rPr lang="en-IN" dirty="0"/>
                  <a:t>, and </a:t>
                </a:r>
                <a:r>
                  <a:rPr lang="en-IN" dirty="0">
                    <a:solidFill>
                      <a:srgbClr val="FFC000"/>
                    </a:solidFill>
                  </a:rPr>
                  <a:t>NOT sequences of controls</a:t>
                </a:r>
                <a:r>
                  <a:rPr lang="en-IN" dirty="0"/>
                  <a:t>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0</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 …,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𝑁</m:t>
                            </m:r>
                            <m:r>
                              <a:rPr lang="en-IN" b="0" i="1" smtClean="0">
                                <a:latin typeface="Cambria Math" panose="02040503050406030204" pitchFamily="18" charset="0"/>
                              </a:rPr>
                              <m:t>−1</m:t>
                            </m:r>
                          </m:e>
                        </m:d>
                      </m:sub>
                    </m:sSub>
                    <m:r>
                      <a:rPr lang="en-IN" b="0" i="1" smtClean="0">
                        <a:latin typeface="Cambria Math" panose="02040503050406030204" pitchFamily="18" charset="0"/>
                      </a:rPr>
                      <m:t>}</m:t>
                    </m:r>
                  </m:oMath>
                </a14:m>
                <a:r>
                  <a:rPr lang="en-IN" dirty="0"/>
                  <a:t>.</a:t>
                </a:r>
              </a:p>
            </p:txBody>
          </p:sp>
        </mc:Choice>
        <mc:Fallback>
          <p:sp>
            <p:nvSpPr>
              <p:cNvPr id="2" name="Text Placeholder 1">
                <a:extLst>
                  <a:ext uri="{FF2B5EF4-FFF2-40B4-BE49-F238E27FC236}">
                    <a16:creationId xmlns:a16="http://schemas.microsoft.com/office/drawing/2014/main" id="{466285ED-B5C7-39BA-6AB5-A4A961DDF455}"/>
                  </a:ext>
                </a:extLst>
              </p:cNvPr>
              <p:cNvSpPr>
                <a:spLocks noGrp="1" noRot="1" noChangeAspect="1" noMove="1" noResize="1" noEditPoints="1" noAdjustHandles="1" noChangeArrowheads="1" noChangeShapeType="1" noTextEdit="1"/>
              </p:cNvSpPr>
              <p:nvPr>
                <p:ph type="body" idx="1"/>
              </p:nvPr>
            </p:nvSpPr>
            <p:spPr>
              <a:blipFill>
                <a:blip r:embed="rId2"/>
                <a:stretch>
                  <a:fillRect l="-2423" t="-11111" b="-69048"/>
                </a:stretch>
              </a:blipFill>
            </p:spPr>
            <p:txBody>
              <a:bodyPr/>
              <a:lstStyle/>
              <a:p>
                <a:r>
                  <a:rPr lang="en-IN">
                    <a:noFill/>
                  </a:rPr>
                  <a:t> </a:t>
                </a:r>
              </a:p>
            </p:txBody>
          </p:sp>
        </mc:Fallback>
      </mc:AlternateContent>
      <p:sp>
        <p:nvSpPr>
          <p:cNvPr id="3" name="Title 2">
            <a:extLst>
              <a:ext uri="{FF2B5EF4-FFF2-40B4-BE49-F238E27FC236}">
                <a16:creationId xmlns:a16="http://schemas.microsoft.com/office/drawing/2014/main" id="{6B328266-6197-EC7B-629B-2D83EA8C7394}"/>
              </a:ext>
            </a:extLst>
          </p:cNvPr>
          <p:cNvSpPr>
            <a:spLocks noGrp="1"/>
          </p:cNvSpPr>
          <p:nvPr>
            <p:ph type="title"/>
          </p:nvPr>
        </p:nvSpPr>
        <p:spPr/>
        <p:txBody>
          <a:bodyPr/>
          <a:lstStyle/>
          <a:p>
            <a:r>
              <a:rPr lang="en-IN" dirty="0"/>
              <a:t>Optimization over Feedback Policies</a:t>
            </a:r>
          </a:p>
        </p:txBody>
      </p:sp>
    </p:spTree>
    <p:extLst>
      <p:ext uri="{BB962C8B-B14F-4D97-AF65-F5344CB8AC3E}">
        <p14:creationId xmlns:p14="http://schemas.microsoft.com/office/powerpoint/2010/main" val="377862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74D026-4C86-730F-6FB8-1C4E152A5155}"/>
              </a:ext>
            </a:extLst>
          </p:cNvPr>
          <p:cNvSpPr>
            <a:spLocks noGrp="1"/>
          </p:cNvSpPr>
          <p:nvPr>
            <p:ph type="title"/>
          </p:nvPr>
        </p:nvSpPr>
        <p:spPr>
          <a:xfrm>
            <a:off x="838200" y="171162"/>
            <a:ext cx="2840182" cy="2371148"/>
          </a:xfrm>
        </p:spPr>
        <p:txBody>
          <a:bodyPr vert="horz" lIns="91440" tIns="45720" rIns="91440" bIns="45720" rtlCol="0" anchor="ctr">
            <a:normAutofit fontScale="90000"/>
          </a:bodyPr>
          <a:lstStyle/>
          <a:p>
            <a:r>
              <a:rPr lang="en-US" sz="2000" kern="1200" dirty="0">
                <a:solidFill>
                  <a:srgbClr val="FFFFFF"/>
                </a:solidFill>
                <a:latin typeface="+mj-lt"/>
                <a:ea typeface="+mj-ea"/>
                <a:cs typeface="+mj-cs"/>
              </a:rPr>
              <a:t>A simple optimal power flow model with energy storage</a:t>
            </a:r>
            <a:br>
              <a:rPr lang="en-US" sz="2000" kern="1200" dirty="0">
                <a:solidFill>
                  <a:srgbClr val="FFFFFF"/>
                </a:solidFill>
                <a:latin typeface="+mj-lt"/>
                <a:ea typeface="+mj-ea"/>
                <a:cs typeface="+mj-cs"/>
              </a:rPr>
            </a:br>
            <a:r>
              <a:rPr lang="en-US" sz="2000" i="1" kern="1200" dirty="0">
                <a:solidFill>
                  <a:srgbClr val="FFFFFF"/>
                </a:solidFill>
                <a:latin typeface="+mj-lt"/>
                <a:ea typeface="+mj-ea"/>
                <a:cs typeface="+mj-cs"/>
              </a:rPr>
              <a:t>Chandy, Low, </a:t>
            </a:r>
            <a:r>
              <a:rPr lang="en-US" sz="2000" i="1" kern="1200" dirty="0" err="1">
                <a:solidFill>
                  <a:srgbClr val="FFFFFF"/>
                </a:solidFill>
                <a:latin typeface="+mj-lt"/>
                <a:ea typeface="+mj-ea"/>
                <a:cs typeface="+mj-cs"/>
              </a:rPr>
              <a:t>Topcu</a:t>
            </a:r>
            <a:r>
              <a:rPr lang="en-US" sz="2000" i="1" kern="1200" dirty="0">
                <a:solidFill>
                  <a:srgbClr val="FFFFFF"/>
                </a:solidFill>
                <a:latin typeface="+mj-lt"/>
                <a:ea typeface="+mj-ea"/>
                <a:cs typeface="+mj-cs"/>
              </a:rPr>
              <a:t>, Xu</a:t>
            </a:r>
            <a:br>
              <a:rPr lang="en-US" sz="2000" i="1"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IEEE Conf. on Decisions and Control</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200+ citations</a:t>
            </a:r>
          </a:p>
        </p:txBody>
      </p:sp>
      <p:pic>
        <p:nvPicPr>
          <p:cNvPr id="5" name="Picture 4">
            <a:extLst>
              <a:ext uri="{FF2B5EF4-FFF2-40B4-BE49-F238E27FC236}">
                <a16:creationId xmlns:a16="http://schemas.microsoft.com/office/drawing/2014/main" id="{3D806C2A-753E-C1EE-708C-26CB6C4BB099}"/>
              </a:ext>
            </a:extLst>
          </p:cNvPr>
          <p:cNvPicPr>
            <a:picLocks noChangeAspect="1"/>
          </p:cNvPicPr>
          <p:nvPr/>
        </p:nvPicPr>
        <p:blipFill>
          <a:blip r:embed="rId2"/>
          <a:stretch>
            <a:fillRect/>
          </a:stretch>
        </p:blipFill>
        <p:spPr>
          <a:xfrm>
            <a:off x="4207933" y="783887"/>
            <a:ext cx="7347537" cy="5290226"/>
          </a:xfrm>
          <a:prstGeom prst="rect">
            <a:avLst/>
          </a:prstGeom>
        </p:spPr>
      </p:pic>
      <p:sp>
        <p:nvSpPr>
          <p:cNvPr id="6" name="TextBox 5">
            <a:extLst>
              <a:ext uri="{FF2B5EF4-FFF2-40B4-BE49-F238E27FC236}">
                <a16:creationId xmlns:a16="http://schemas.microsoft.com/office/drawing/2014/main" id="{60CF38B7-3E54-B407-806B-D1D753D372DA}"/>
              </a:ext>
            </a:extLst>
          </p:cNvPr>
          <p:cNvSpPr txBox="1"/>
          <p:nvPr/>
        </p:nvSpPr>
        <p:spPr>
          <a:xfrm>
            <a:off x="516835" y="3729162"/>
            <a:ext cx="33693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Our objective function is still loss minimization, so different from the one given.</a:t>
            </a:r>
          </a:p>
        </p:txBody>
      </p:sp>
      <p:cxnSp>
        <p:nvCxnSpPr>
          <p:cNvPr id="8" name="Straight Arrow Connector 7">
            <a:extLst>
              <a:ext uri="{FF2B5EF4-FFF2-40B4-BE49-F238E27FC236}">
                <a16:creationId xmlns:a16="http://schemas.microsoft.com/office/drawing/2014/main" id="{9DF2F655-E2CD-CF87-F729-5B6AA2C01702}"/>
              </a:ext>
            </a:extLst>
          </p:cNvPr>
          <p:cNvCxnSpPr/>
          <p:nvPr/>
        </p:nvCxnSpPr>
        <p:spPr>
          <a:xfrm flipV="1">
            <a:off x="2782957" y="2051437"/>
            <a:ext cx="3745064" cy="1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6883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4512</TotalTime>
  <Words>1064</Words>
  <Application>Microsoft Office PowerPoint</Application>
  <PresentationFormat>Widescreen</PresentationFormat>
  <Paragraphs>83</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A simple optimal power flow model with energy storage Chandy, Low, Topcu, Xu  IEEE Conf. on Decisions and Control  200+ citations</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Approximate Dynamic Programming</vt:lpstr>
      <vt:lpstr>Basic Problem Structure of DP: Discrete-time  System</vt:lpstr>
      <vt:lpstr>Basic Problem Structure of DP – Cost Function that is Additive over time</vt:lpstr>
      <vt:lpstr>Optimization over Feedback Policies</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292</cp:revision>
  <cp:lastPrinted>2021-09-10T16:26:58Z</cp:lastPrinted>
  <dcterms:created xsi:type="dcterms:W3CDTF">2021-07-01T22:58:28Z</dcterms:created>
  <dcterms:modified xsi:type="dcterms:W3CDTF">2023-05-22T18:46:03Z</dcterms:modified>
</cp:coreProperties>
</file>